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61" r:id="rId4"/>
    <p:sldId id="277" r:id="rId5"/>
    <p:sldId id="279" r:id="rId6"/>
    <p:sldId id="287" r:id="rId7"/>
    <p:sldId id="281" r:id="rId8"/>
    <p:sldId id="286" r:id="rId9"/>
    <p:sldId id="282" r:id="rId10"/>
    <p:sldId id="283" r:id="rId11"/>
    <p:sldId id="284" r:id="rId12"/>
    <p:sldId id="280" r:id="rId13"/>
    <p:sldId id="285" r:id="rId14"/>
    <p:sldId id="288" r:id="rId15"/>
    <p:sldId id="274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01BC626-77EF-4146-AF9C-1ACE696D0239}"/>
    <pc:docChg chg="modSld">
      <pc:chgData name="" userId="" providerId="" clId="Web-{201BC626-77EF-4146-AF9C-1ACE696D0239}" dt="2019-02-05T12:02:12.784" v="83" actId="20577"/>
      <pc:docMkLst>
        <pc:docMk/>
      </pc:docMkLst>
      <pc:sldChg chg="addSp delSp modSp">
        <pc:chgData name="" userId="" providerId="" clId="Web-{201BC626-77EF-4146-AF9C-1ACE696D0239}" dt="2019-02-05T12:02:12.534" v="81" actId="20577"/>
        <pc:sldMkLst>
          <pc:docMk/>
          <pc:sldMk cId="848165390" sldId="279"/>
        </pc:sldMkLst>
        <pc:spChg chg="mod">
          <ac:chgData name="" userId="" providerId="" clId="Web-{201BC626-77EF-4146-AF9C-1ACE696D0239}" dt="2019-02-05T12:02:12.534" v="81" actId="20577"/>
          <ac:spMkLst>
            <pc:docMk/>
            <pc:sldMk cId="848165390" sldId="279"/>
            <ac:spMk id="9" creationId="{00000000-0000-0000-0000-000000000000}"/>
          </ac:spMkLst>
        </pc:spChg>
        <pc:spChg chg="mod">
          <ac:chgData name="" userId="" providerId="" clId="Web-{201BC626-77EF-4146-AF9C-1ACE696D0239}" dt="2019-02-05T11:58:04.692" v="23" actId="14100"/>
          <ac:spMkLst>
            <pc:docMk/>
            <pc:sldMk cId="848165390" sldId="279"/>
            <ac:spMk id="14" creationId="{00000000-0000-0000-0000-000000000000}"/>
          </ac:spMkLst>
        </pc:spChg>
        <pc:picChg chg="add mod">
          <ac:chgData name="" userId="" providerId="" clId="Web-{201BC626-77EF-4146-AF9C-1ACE696D0239}" dt="2019-02-05T11:57:18.661" v="1" actId="1076"/>
          <ac:picMkLst>
            <pc:docMk/>
            <pc:sldMk cId="848165390" sldId="279"/>
            <ac:picMk id="2" creationId="{1BE7EC19-E7A3-4450-9C4D-F936EE26AA19}"/>
          </ac:picMkLst>
        </pc:picChg>
        <pc:picChg chg="add del mod">
          <ac:chgData name="" userId="" providerId="" clId="Web-{201BC626-77EF-4146-AF9C-1ACE696D0239}" dt="2019-02-05T11:58:34.879" v="27"/>
          <ac:picMkLst>
            <pc:docMk/>
            <pc:sldMk cId="848165390" sldId="279"/>
            <ac:picMk id="4" creationId="{0D8E44AF-C3CE-4744-B7D8-88D22E054F71}"/>
          </ac:picMkLst>
        </pc:picChg>
        <pc:picChg chg="add mod">
          <ac:chgData name="" userId="" providerId="" clId="Web-{201BC626-77EF-4146-AF9C-1ACE696D0239}" dt="2019-02-05T11:58:44.754" v="29" actId="1076"/>
          <ac:picMkLst>
            <pc:docMk/>
            <pc:sldMk cId="848165390" sldId="279"/>
            <ac:picMk id="6" creationId="{852C101C-FB29-4CEE-806C-2675AFFECA72}"/>
          </ac:picMkLst>
        </pc:picChg>
        <pc:picChg chg="mod">
          <ac:chgData name="" userId="" providerId="" clId="Web-{201BC626-77EF-4146-AF9C-1ACE696D0239}" dt="2019-02-05T12:00:32.582" v="49" actId="1076"/>
          <ac:picMkLst>
            <pc:docMk/>
            <pc:sldMk cId="848165390" sldId="279"/>
            <ac:picMk id="7" creationId="{00000000-0000-0000-0000-000000000000}"/>
          </ac:picMkLst>
        </pc:picChg>
        <pc:picChg chg="mod">
          <ac:chgData name="" userId="" providerId="" clId="Web-{201BC626-77EF-4146-AF9C-1ACE696D0239}" dt="2019-02-05T12:01:51.128" v="58" actId="1076"/>
          <ac:picMkLst>
            <pc:docMk/>
            <pc:sldMk cId="848165390" sldId="279"/>
            <ac:picMk id="8" creationId="{00000000-0000-0000-0000-000000000000}"/>
          </ac:picMkLst>
        </pc:picChg>
        <pc:picChg chg="del">
          <ac:chgData name="" userId="" providerId="" clId="Web-{201BC626-77EF-4146-AF9C-1ACE696D0239}" dt="2019-02-05T11:59:14.848" v="36"/>
          <ac:picMkLst>
            <pc:docMk/>
            <pc:sldMk cId="848165390" sldId="279"/>
            <ac:picMk id="10" creationId="{00000000-0000-0000-0000-000000000000}"/>
          </ac:picMkLst>
        </pc:picChg>
        <pc:picChg chg="add mod">
          <ac:chgData name="" userId="" providerId="" clId="Web-{201BC626-77EF-4146-AF9C-1ACE696D0239}" dt="2019-02-05T11:58:56.301" v="34" actId="1076"/>
          <ac:picMkLst>
            <pc:docMk/>
            <pc:sldMk cId="848165390" sldId="279"/>
            <ac:picMk id="12" creationId="{434753D2-FAE0-4FB4-B2FA-3A5334893B43}"/>
          </ac:picMkLst>
        </pc:picChg>
        <pc:picChg chg="del">
          <ac:chgData name="" userId="" providerId="" clId="Web-{201BC626-77EF-4146-AF9C-1ACE696D0239}" dt="2019-02-05T11:59:47.629" v="41"/>
          <ac:picMkLst>
            <pc:docMk/>
            <pc:sldMk cId="848165390" sldId="279"/>
            <ac:picMk id="15" creationId="{00000000-0000-0000-0000-000000000000}"/>
          </ac:picMkLst>
        </pc:picChg>
        <pc:picChg chg="add mod ord">
          <ac:chgData name="" userId="" providerId="" clId="Web-{201BC626-77EF-4146-AF9C-1ACE696D0239}" dt="2019-02-05T12:00:24.675" v="48"/>
          <ac:picMkLst>
            <pc:docMk/>
            <pc:sldMk cId="848165390" sldId="279"/>
            <ac:picMk id="17" creationId="{F5FCBE88-63FD-4A20-991F-978453698A88}"/>
          </ac:picMkLst>
        </pc:picChg>
        <pc:picChg chg="add mod ord">
          <ac:chgData name="" userId="" providerId="" clId="Web-{201BC626-77EF-4146-AF9C-1ACE696D0239}" dt="2019-02-05T12:01:05.800" v="56" actId="14100"/>
          <ac:picMkLst>
            <pc:docMk/>
            <pc:sldMk cId="848165390" sldId="279"/>
            <ac:picMk id="20" creationId="{1AA423BC-4FB1-47A0-97A3-C5E42741AF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449B8-6CF8-FD43-8B04-C306B7CA66D4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9E13A-EAD3-8249-841C-54B3BF35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2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13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78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678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854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79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933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596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997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956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018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46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D8928-05D3-4B24-ACCA-D09B3B7FE525}" type="datetimeFigureOut">
              <a:rPr lang="hu-HU" smtClean="0"/>
              <a:t>2019. 02. 05.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2D1E-F985-4A25-8FB8-2D00F60AA6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99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4.png"/><Relationship Id="rId21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microsoft.com/office/2007/relationships/hdphoto" Target="../media/hdphoto3.wdp"/><Relationship Id="rId33" Type="http://schemas.openxmlformats.org/officeDocument/2006/relationships/image" Target="../media/image31.tiff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jpeg"/><Relationship Id="rId32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microsoft.com/office/2007/relationships/hdphoto" Target="../media/hdphoto2.wdp"/><Relationship Id="rId28" Type="http://schemas.openxmlformats.org/officeDocument/2006/relationships/image" Target="../media/image2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8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3.jpeg"/><Relationship Id="rId7" Type="http://schemas.openxmlformats.org/officeDocument/2006/relationships/image" Target="../media/image37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Relationship Id="rId9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45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676631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5000" b="1" dirty="0">
                <a:solidFill>
                  <a:srgbClr val="025694"/>
                </a:solidFill>
              </a:rPr>
              <a:t>WAFT Review</a:t>
            </a:r>
            <a:endParaRPr lang="hu-HU" sz="5000" b="1" dirty="0">
              <a:solidFill>
                <a:srgbClr val="025694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711388"/>
            <a:ext cx="9144000" cy="2109160"/>
          </a:xfrm>
        </p:spPr>
        <p:txBody>
          <a:bodyPr anchor="ctr">
            <a:normAutofit/>
          </a:bodyPr>
          <a:lstStyle/>
          <a:p>
            <a:r>
              <a:rPr lang="hu-HU" sz="1800" dirty="0" err="1">
                <a:solidFill>
                  <a:srgbClr val="025694"/>
                </a:solidFill>
                <a:latin typeface="+mj-lt"/>
              </a:rPr>
              <a:t>Begbroke</a:t>
            </a:r>
            <a:r>
              <a:rPr lang="hu-HU" sz="1800" dirty="0">
                <a:solidFill>
                  <a:srgbClr val="025694"/>
                </a:solidFill>
                <a:latin typeface="+mj-lt"/>
              </a:rPr>
              <a:t> Science Park, Oxford</a:t>
            </a:r>
          </a:p>
          <a:p>
            <a:r>
              <a:rPr lang="hu-HU" sz="1800" dirty="0">
                <a:solidFill>
                  <a:srgbClr val="025694"/>
                </a:solidFill>
                <a:latin typeface="+mj-lt"/>
              </a:rPr>
              <a:t>Feb-06-2019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4077733" y="307529"/>
            <a:ext cx="8114267" cy="114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u-HU" b="1" dirty="0" err="1">
                <a:solidFill>
                  <a:srgbClr val="025694"/>
                </a:solidFill>
                <a:latin typeface="+mj-lt"/>
              </a:rPr>
              <a:t>Wearable</a:t>
            </a:r>
            <a:r>
              <a:rPr lang="hu-HU" b="1" dirty="0">
                <a:solidFill>
                  <a:srgbClr val="025694"/>
                </a:solidFill>
                <a:latin typeface="+mj-lt"/>
              </a:rPr>
              <a:t> and </a:t>
            </a:r>
            <a:r>
              <a:rPr lang="hu-HU" b="1" dirty="0" err="1">
                <a:solidFill>
                  <a:srgbClr val="025694"/>
                </a:solidFill>
                <a:latin typeface="+mj-lt"/>
              </a:rPr>
              <a:t>Flexible</a:t>
            </a:r>
            <a:r>
              <a:rPr lang="hu-HU" b="1" dirty="0">
                <a:solidFill>
                  <a:srgbClr val="025694"/>
                </a:solidFill>
                <a:latin typeface="+mj-lt"/>
              </a:rPr>
              <a:t> Technologies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25694"/>
                </a:solidFill>
                <a:latin typeface="+mj-lt"/>
              </a:rPr>
              <a:t>Enabled by Advanced Thin-Film Manufacture and Metrology</a:t>
            </a:r>
            <a:endParaRPr lang="hu-HU" dirty="0">
              <a:solidFill>
                <a:srgbClr val="025694"/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06" y="5459506"/>
            <a:ext cx="4675094" cy="13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2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A300F4C-9F58-934B-8E03-F729903C5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6" y="905243"/>
            <a:ext cx="7254844" cy="5441133"/>
          </a:xfrm>
          <a:prstGeom prst="rect">
            <a:avLst/>
          </a:prstGeom>
        </p:spPr>
      </p:pic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24003DB-FFFB-194E-A4F8-1AB187D9C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06" y="3643077"/>
            <a:ext cx="3759200" cy="2819400"/>
          </a:xfrm>
          <a:prstGeom prst="rect">
            <a:avLst/>
          </a:prstGeom>
        </p:spPr>
      </p:pic>
      <p:pic>
        <p:nvPicPr>
          <p:cNvPr id="4" name="Picture 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F9E7DDE7-03FE-3342-B77B-BD865FB5F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06" y="395523"/>
            <a:ext cx="3759200" cy="2819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4F48DD-660B-7F45-934E-A07E553D8A18}"/>
              </a:ext>
            </a:extLst>
          </p:cNvPr>
          <p:cNvSpPr txBox="1">
            <a:spLocks/>
          </p:cNvSpPr>
          <p:nvPr/>
        </p:nvSpPr>
        <p:spPr>
          <a:xfrm>
            <a:off x="838200" y="24246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Meeting in 2018</a:t>
            </a:r>
          </a:p>
        </p:txBody>
      </p:sp>
    </p:spTree>
    <p:extLst>
      <p:ext uri="{BB962C8B-B14F-4D97-AF65-F5344CB8AC3E}">
        <p14:creationId xmlns:p14="http://schemas.microsoft.com/office/powerpoint/2010/main" val="192021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man, building, outdoor&#10;&#10;Description automatically generated">
            <a:extLst>
              <a:ext uri="{FF2B5EF4-FFF2-40B4-BE49-F238E27FC236}">
                <a16:creationId xmlns:a16="http://schemas.microsoft.com/office/drawing/2014/main" id="{452F7852-FCF2-204F-A1C2-491ADB6B8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4EE328-EDE3-9140-8424-858C4E4EAD0D}"/>
              </a:ext>
            </a:extLst>
          </p:cNvPr>
          <p:cNvSpPr txBox="1">
            <a:spLocks/>
          </p:cNvSpPr>
          <p:nvPr/>
        </p:nvSpPr>
        <p:spPr>
          <a:xfrm>
            <a:off x="514814" y="25361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Fun networking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A4ECA-4F20-5348-80BE-9552E7AF276E}"/>
              </a:ext>
            </a:extLst>
          </p:cNvPr>
          <p:cNvSpPr txBox="1"/>
          <p:nvPr/>
        </p:nvSpPr>
        <p:spPr>
          <a:xfrm>
            <a:off x="9132849" y="2665141"/>
            <a:ext cx="18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Postdoc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E7F095-A844-204A-905E-C8496B9ACDD9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7069873" y="2765502"/>
            <a:ext cx="2062976" cy="843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FEDD75-E741-B742-8B08-BF9CB042519A}"/>
              </a:ext>
            </a:extLst>
          </p:cNvPr>
          <p:cNvSpPr txBox="1"/>
          <p:nvPr/>
        </p:nvSpPr>
        <p:spPr>
          <a:xfrm>
            <a:off x="9132849" y="821473"/>
            <a:ext cx="18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Senior VP at BASF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4EBE7D-5CD9-104B-A90E-3314D553146C}"/>
              </a:ext>
            </a:extLst>
          </p:cNvPr>
          <p:cNvCxnSpPr>
            <a:cxnSpLocks/>
          </p:cNvCxnSpPr>
          <p:nvPr/>
        </p:nvCxnSpPr>
        <p:spPr>
          <a:xfrm flipH="1">
            <a:off x="6713034" y="1000701"/>
            <a:ext cx="2419815" cy="730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415D87-305D-5348-A77A-491D2EF74B9B}"/>
              </a:ext>
            </a:extLst>
          </p:cNvPr>
          <p:cNvCxnSpPr>
            <a:cxnSpLocks/>
          </p:cNvCxnSpPr>
          <p:nvPr/>
        </p:nvCxnSpPr>
        <p:spPr>
          <a:xfrm flipV="1">
            <a:off x="2575932" y="2564781"/>
            <a:ext cx="1981199" cy="2428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0ADD5A-C5D7-004D-86CC-B84220670CED}"/>
              </a:ext>
            </a:extLst>
          </p:cNvPr>
          <p:cNvSpPr txBox="1"/>
          <p:nvPr/>
        </p:nvSpPr>
        <p:spPr>
          <a:xfrm>
            <a:off x="1394600" y="2765502"/>
            <a:ext cx="18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CEO at </a:t>
            </a:r>
            <a:r>
              <a:rPr lang="en-US" dirty="0" err="1"/>
              <a:t>PlasmaApp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A0B00-2C6A-514C-BEE8-6230ACDEDEFE}"/>
              </a:ext>
            </a:extLst>
          </p:cNvPr>
          <p:cNvSpPr txBox="1"/>
          <p:nvPr/>
        </p:nvSpPr>
        <p:spPr>
          <a:xfrm>
            <a:off x="9355873" y="4761571"/>
            <a:ext cx="199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Ducks in water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48CBD4-FA22-9442-BFF0-FDC1F80BC313}"/>
              </a:ext>
            </a:extLst>
          </p:cNvPr>
          <p:cNvCxnSpPr>
            <a:cxnSpLocks/>
          </p:cNvCxnSpPr>
          <p:nvPr/>
        </p:nvCxnSpPr>
        <p:spPr>
          <a:xfrm flipH="1" flipV="1">
            <a:off x="7868812" y="3311912"/>
            <a:ext cx="1443618" cy="16343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17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pic>
        <p:nvPicPr>
          <p:cNvPr id="5" name="Kép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06" y="5459506"/>
            <a:ext cx="4675094" cy="1398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619" y="1907558"/>
            <a:ext cx="93250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Funding via the </a:t>
            </a:r>
            <a:r>
              <a:rPr lang="en-US" b="1" dirty="0"/>
              <a:t>Global Challenge Research Fund </a:t>
            </a:r>
            <a:r>
              <a:rPr lang="en-US" dirty="0"/>
              <a:t>obtained for projects by </a:t>
            </a:r>
            <a:r>
              <a:rPr lang="en-US" b="1" dirty="0"/>
              <a:t>Martin Castell </a:t>
            </a:r>
            <a:r>
              <a:rPr lang="en-US" dirty="0"/>
              <a:t>to continue work on the flexible sensors.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€5 million EU Project </a:t>
            </a:r>
            <a:r>
              <a:rPr lang="en-US" b="1" dirty="0" err="1"/>
              <a:t>FunCOMP</a:t>
            </a:r>
            <a:r>
              <a:rPr lang="en-US" b="1" dirty="0"/>
              <a:t> </a:t>
            </a:r>
            <a:r>
              <a:rPr lang="en-US" dirty="0"/>
              <a:t>led by </a:t>
            </a:r>
            <a:r>
              <a:rPr lang="en-US" b="1" dirty="0"/>
              <a:t>David Wright</a:t>
            </a:r>
            <a:r>
              <a:rPr lang="en-US" dirty="0"/>
              <a:t> and with </a:t>
            </a:r>
            <a:r>
              <a:rPr lang="en-US" b="1" dirty="0"/>
              <a:t>Harish </a:t>
            </a:r>
            <a:r>
              <a:rPr lang="en-US" b="1" dirty="0" err="1"/>
              <a:t>Bhaskaran</a:t>
            </a:r>
            <a:r>
              <a:rPr lang="en-US" b="1" dirty="0"/>
              <a:t> </a:t>
            </a:r>
            <a:r>
              <a:rPr lang="en-US" dirty="0"/>
              <a:t>as co-investigator to pursue advanced computing including several EU partners such as IBM, Munster and Thales.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Impact Acceleration Awards to increase impact of research obtained by </a:t>
            </a:r>
            <a:r>
              <a:rPr lang="en-US" b="1" dirty="0"/>
              <a:t>Moritz </a:t>
            </a:r>
            <a:r>
              <a:rPr lang="en-US" b="1" dirty="0" err="1"/>
              <a:t>Riede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/>
              <a:t>Harish </a:t>
            </a:r>
            <a:r>
              <a:rPr lang="en-US" b="1" dirty="0" err="1"/>
              <a:t>Bhaskaran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CCA682-42C1-9D42-911C-1EAAC385FCEF}"/>
              </a:ext>
            </a:extLst>
          </p:cNvPr>
          <p:cNvSpPr txBox="1"/>
          <p:nvPr/>
        </p:nvSpPr>
        <p:spPr>
          <a:xfrm>
            <a:off x="4365309" y="679323"/>
            <a:ext cx="662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cs typeface="Times New Roman" panose="02020603050405020304" pitchFamily="18" charset="0"/>
              </a:rPr>
              <a:t>Leveraging WAFT</a:t>
            </a:r>
          </a:p>
        </p:txBody>
      </p:sp>
    </p:spTree>
    <p:extLst>
      <p:ext uri="{BB962C8B-B14F-4D97-AF65-F5344CB8AC3E}">
        <p14:creationId xmlns:p14="http://schemas.microsoft.com/office/powerpoint/2010/main" val="77539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F002-E5A8-3746-A576-E319CB69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attention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0A935-E77D-BD4C-8290-3B7DF72420A7}"/>
              </a:ext>
            </a:extLst>
          </p:cNvPr>
          <p:cNvSpPr txBox="1"/>
          <p:nvPr/>
        </p:nvSpPr>
        <p:spPr>
          <a:xfrm>
            <a:off x="599009" y="1739080"/>
            <a:ext cx="35621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Breakthroughs in Photonics 2014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Academic R&amp;D Award, </a:t>
            </a:r>
            <a:r>
              <a:rPr lang="en-US" dirty="0" err="1"/>
              <a:t>IDTechEx</a:t>
            </a:r>
            <a:r>
              <a:rPr lang="en-US" dirty="0"/>
              <a:t> Santa Clara 2014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ASME Magazine (USA): Profiled WAFT “Wearing the wire”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F5A11-86CF-4123-8317-3D71EF294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85" y="2245203"/>
            <a:ext cx="2079803" cy="715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43CED3-CAA9-4B35-AEFA-FD08F9511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86" y="1857098"/>
            <a:ext cx="2079803" cy="3695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414C06-F618-4971-AE24-90B9D9F32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88" y="3210430"/>
            <a:ext cx="2080800" cy="1383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C9EA28-224B-478D-8636-DB9A5F5C50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b="25760"/>
          <a:stretch/>
        </p:blipFill>
        <p:spPr>
          <a:xfrm>
            <a:off x="3920988" y="4839357"/>
            <a:ext cx="2080800" cy="935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E21778-4497-43FD-ADCA-92A68382BC3C}"/>
              </a:ext>
            </a:extLst>
          </p:cNvPr>
          <p:cNvSpPr/>
          <p:nvPr/>
        </p:nvSpPr>
        <p:spPr>
          <a:xfrm>
            <a:off x="8010085" y="766046"/>
            <a:ext cx="2655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Media coverage examples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B7B66-60D0-4EE2-B4B4-A2B44712866F}"/>
              </a:ext>
            </a:extLst>
          </p:cNvPr>
          <p:cNvSpPr txBox="1"/>
          <p:nvPr/>
        </p:nvSpPr>
        <p:spPr>
          <a:xfrm>
            <a:off x="6669742" y="1612866"/>
            <a:ext cx="493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Hosseini, CD Wright, H. Bhaskaran, </a:t>
            </a:r>
            <a:r>
              <a:rPr lang="en-US" b="1" i="1" dirty="0"/>
              <a:t>Nature</a:t>
            </a:r>
            <a:r>
              <a:rPr lang="en-US" dirty="0"/>
              <a:t> 2014.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6760CA-A6E1-4686-8E97-83B0F03B2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06" y="2100480"/>
            <a:ext cx="960000" cy="5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370AF1-A4EA-4520-B180-730E717BA2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30" y="2100480"/>
            <a:ext cx="1055375" cy="54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380008-B5A2-4EC4-A45A-AE350B0D44D2}"/>
              </a:ext>
            </a:extLst>
          </p:cNvPr>
          <p:cNvSpPr/>
          <p:nvPr/>
        </p:nvSpPr>
        <p:spPr>
          <a:xfrm>
            <a:off x="6669743" y="2829018"/>
            <a:ext cx="5233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C. Rios,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i="1" dirty="0"/>
              <a:t>Nature Photonics</a:t>
            </a:r>
            <a:r>
              <a:rPr lang="en-US" dirty="0"/>
              <a:t> 2015.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7B7F6C-C4CC-4E1B-B3F5-58FB733C80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30" y="3577306"/>
            <a:ext cx="1132867" cy="54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9E08C4-CE42-4D7F-AFCB-28CAD31807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b="18341"/>
          <a:stretch/>
        </p:blipFill>
        <p:spPr>
          <a:xfrm>
            <a:off x="10088900" y="3635232"/>
            <a:ext cx="1440000" cy="4241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CF381A-8678-434A-996A-B09F06FC48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06" y="3622306"/>
            <a:ext cx="1125000" cy="450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DE2B24-0D7A-4C0E-8C7C-5D9753A3F2A8}"/>
              </a:ext>
            </a:extLst>
          </p:cNvPr>
          <p:cNvSpPr/>
          <p:nvPr/>
        </p:nvSpPr>
        <p:spPr>
          <a:xfrm>
            <a:off x="6720968" y="4313154"/>
            <a:ext cx="5233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Z. Cheng,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i="1" dirty="0"/>
              <a:t>Science Advances</a:t>
            </a:r>
            <a:r>
              <a:rPr lang="en-US" dirty="0"/>
              <a:t> 2017.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B88B74-F9E2-4552-9B1C-175FC6A386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30" y="4819674"/>
            <a:ext cx="1223351" cy="54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22F6BB-631C-45D6-B9EB-C83982952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06" y="4819674"/>
            <a:ext cx="960000" cy="54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27C1BC6-6210-4D9E-BB16-80C4BF2931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00" y="2100480"/>
            <a:ext cx="1080000" cy="54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4D4BFC-315E-4609-B4E4-159ACC5DEA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00" y="4819674"/>
            <a:ext cx="168635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2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BC26372-0936-4E42-9F6D-7F4ECEB49272}"/>
              </a:ext>
            </a:extLst>
          </p:cNvPr>
          <p:cNvGrpSpPr/>
          <p:nvPr/>
        </p:nvGrpSpPr>
        <p:grpSpPr>
          <a:xfrm>
            <a:off x="5022887" y="383002"/>
            <a:ext cx="5714616" cy="6091996"/>
            <a:chOff x="4654897" y="307529"/>
            <a:chExt cx="5714616" cy="6091996"/>
          </a:xfrm>
        </p:grpSpPr>
        <p:pic>
          <p:nvPicPr>
            <p:cNvPr id="2" name="Picture 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AA7725E-EAA3-6540-8D25-796165D6E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897" y="307529"/>
              <a:ext cx="5714616" cy="6091996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86875C97-0BD7-C541-8CE0-819BE89A259E}"/>
                </a:ext>
              </a:extLst>
            </p:cNvPr>
            <p:cNvSpPr/>
            <p:nvPr/>
          </p:nvSpPr>
          <p:spPr>
            <a:xfrm>
              <a:off x="8720254" y="2467346"/>
              <a:ext cx="1379365" cy="501805"/>
            </a:xfrm>
            <a:prstGeom prst="donut">
              <a:avLst/>
            </a:prstGeom>
            <a:solidFill>
              <a:schemeClr val="accent2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Kép 1">
            <a:extLst>
              <a:ext uri="{FF2B5EF4-FFF2-40B4-BE49-F238E27FC236}">
                <a16:creationId xmlns:a16="http://schemas.microsoft.com/office/drawing/2014/main" id="{FC2A5F37-5424-7F4C-9411-C852C8ABE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B320A-687B-BE4E-B206-D9772AE7D987}"/>
              </a:ext>
            </a:extLst>
          </p:cNvPr>
          <p:cNvSpPr txBox="1"/>
          <p:nvPr/>
        </p:nvSpPr>
        <p:spPr>
          <a:xfrm>
            <a:off x="767106" y="2069438"/>
            <a:ext cx="34273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Researchfish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outcomes as of 2018 demonstrate phenomenal value for money.</a:t>
            </a:r>
          </a:p>
        </p:txBody>
      </p:sp>
    </p:spTree>
    <p:extLst>
      <p:ext uri="{BB962C8B-B14F-4D97-AF65-F5344CB8AC3E}">
        <p14:creationId xmlns:p14="http://schemas.microsoft.com/office/powerpoint/2010/main" val="222411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sp>
        <p:nvSpPr>
          <p:cNvPr id="3" name="Alcím 2"/>
          <p:cNvSpPr txBox="1">
            <a:spLocks/>
          </p:cNvSpPr>
          <p:nvPr/>
        </p:nvSpPr>
        <p:spPr>
          <a:xfrm>
            <a:off x="2364040" y="423558"/>
            <a:ext cx="8114267" cy="114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ea typeface="Times New Roman" charset="0"/>
                <a:cs typeface="Times New Roman" charset="0"/>
              </a:rPr>
              <a:t>Key areas of achievement</a:t>
            </a:r>
            <a:endParaRPr lang="hu-HU" sz="2800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06" y="5459506"/>
            <a:ext cx="4675094" cy="139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9706" y="2363638"/>
            <a:ext cx="3859999" cy="2321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13410" y="4089407"/>
            <a:ext cx="1004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Sensors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3528" y="2783102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Modelling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57643" y="3248399"/>
            <a:ext cx="109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7292" y="4621068"/>
            <a:ext cx="96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Displays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72937" y="2465091"/>
            <a:ext cx="1908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Harvesting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4467" y="2171658"/>
            <a:ext cx="1601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Manufacturing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00341" y="2066796"/>
            <a:ext cx="1622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R2R Processing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838" y="2118000"/>
            <a:ext cx="2563806" cy="26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first areas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Interlocked disparate research areas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Staffing was world-class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Closer cooperation with Industrial Partners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99475" y="3678525"/>
            <a:ext cx="134999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70C0"/>
                </a:solidFill>
              </a:rPr>
              <a:t>Metrology</a:t>
            </a:r>
            <a:endParaRPr lang="en-GB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48724" y="2417283"/>
            <a:ext cx="2563806" cy="19849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/>
              <a:t>2019 Focus</a:t>
            </a:r>
            <a:r>
              <a:rPr lang="en-GB" dirty="0"/>
              <a:t>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Demos for industrial partners.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next? Future planning to maintain momentum</a:t>
            </a:r>
          </a:p>
        </p:txBody>
      </p:sp>
    </p:spTree>
    <p:extLst>
      <p:ext uri="{BB962C8B-B14F-4D97-AF65-F5344CB8AC3E}">
        <p14:creationId xmlns:p14="http://schemas.microsoft.com/office/powerpoint/2010/main" val="15935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53700" y="4662501"/>
            <a:ext cx="849604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Many opportunities to influence cognate areas</a:t>
            </a:r>
            <a:r>
              <a:rPr lang="en-US" sz="1600" dirty="0"/>
              <a:t> </a:t>
            </a:r>
          </a:p>
          <a:p>
            <a:r>
              <a:rPr lang="en-US" sz="1600" dirty="0"/>
              <a:t>Centre for Applied Superconductivity, Southampton ORC, Exeter Additive Layer Manufacturing, Oxford </a:t>
            </a:r>
            <a:r>
              <a:rPr lang="en-US" sz="1600" dirty="0" err="1"/>
              <a:t>Begbroke</a:t>
            </a:r>
            <a:r>
              <a:rPr lang="en-US" sz="1600" dirty="0"/>
              <a:t> Innovation Park, PI’s Manufacturing Fellowship (includes IBM and the Microelectronics </a:t>
            </a:r>
            <a:r>
              <a:rPr lang="en-US" sz="1600" dirty="0" err="1"/>
              <a:t>iNets</a:t>
            </a:r>
            <a:r>
              <a:rPr lang="en-US" sz="1600" dirty="0"/>
              <a:t>).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3700" y="1309376"/>
            <a:ext cx="8157486" cy="584776"/>
          </a:xfrm>
          <a:prstGeom prst="rect">
            <a:avLst/>
          </a:prstGeom>
          <a:solidFill>
            <a:srgbClr val="C3D69B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Highly innovative project </a:t>
            </a:r>
            <a:r>
              <a:rPr lang="en-US" sz="1600" dirty="0"/>
              <a:t>aiming to take our world-leadership in devices of advanced functional materials into the ~77 Billion/Year Wearables Market.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3700" y="5888735"/>
            <a:ext cx="8496042" cy="584775"/>
          </a:xfrm>
          <a:prstGeom prst="rect">
            <a:avLst/>
          </a:prstGeom>
          <a:solidFill>
            <a:srgbClr val="C3D69B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High National Importance: </a:t>
            </a:r>
            <a:r>
              <a:rPr lang="en-US" sz="1600" dirty="0"/>
              <a:t>Foresight </a:t>
            </a:r>
            <a:r>
              <a:rPr lang="en-US" sz="1600" i="1" dirty="0"/>
              <a:t>Future of Manufacturing </a:t>
            </a:r>
            <a:r>
              <a:rPr lang="en-US" sz="1600" dirty="0"/>
              <a:t>Report highlights the need to study pathways to scale-up such Advanced Materials-based manufacturing of components and systems.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461" y="439273"/>
            <a:ext cx="760704" cy="4937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811" y="97582"/>
            <a:ext cx="1069149" cy="34293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486" y="97582"/>
            <a:ext cx="935245" cy="3375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910" y="743227"/>
            <a:ext cx="1008046" cy="50402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45" y="97582"/>
            <a:ext cx="1224412" cy="69451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306" y="60426"/>
            <a:ext cx="1063650" cy="52847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833" y="612613"/>
            <a:ext cx="463439" cy="58243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37" y="840848"/>
            <a:ext cx="1670547" cy="2994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0117" y="172526"/>
            <a:ext cx="1408604" cy="4024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" name="TextBox 25"/>
          <p:cNvSpPr txBox="1"/>
          <p:nvPr/>
        </p:nvSpPr>
        <p:spPr>
          <a:xfrm>
            <a:off x="4330084" y="499713"/>
            <a:ext cx="2552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Who </a:t>
            </a:r>
            <a:r>
              <a:rPr lang="en-US" sz="3200"/>
              <a:t>we are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3" y="1417288"/>
            <a:ext cx="1463649" cy="3345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3021" y="1333070"/>
            <a:ext cx="1101870" cy="454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5" y="2146760"/>
            <a:ext cx="1511204" cy="413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5" y="2886534"/>
            <a:ext cx="1155553" cy="5502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42" y="2087647"/>
            <a:ext cx="1344128" cy="6403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73956" y="2962912"/>
            <a:ext cx="941781" cy="9417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094" y="3466992"/>
            <a:ext cx="922014" cy="446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63406" y="4102342"/>
            <a:ext cx="1394540" cy="340973"/>
          </a:xfrm>
          <a:prstGeom prst="rect">
            <a:avLst/>
          </a:prstGeom>
        </p:spPr>
      </p:pic>
      <p:sp>
        <p:nvSpPr>
          <p:cNvPr id="50" name="AutoShape 4" descr="Képtalálat a következőre: „harish bhaskaran photo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2153700" y="2053852"/>
            <a:ext cx="8496042" cy="24455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/>
              <a:t>World-leading consortium</a:t>
            </a:r>
            <a:endParaRPr lang="en-US" sz="16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400" y="2777217"/>
            <a:ext cx="879601" cy="11363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115" r="6566"/>
          <a:stretch/>
        </p:blipFill>
        <p:spPr>
          <a:xfrm>
            <a:off x="7809675" y="2803423"/>
            <a:ext cx="892536" cy="113762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1536" y="2795967"/>
            <a:ext cx="908720" cy="113469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0167" y="2814227"/>
            <a:ext cx="837016" cy="11160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883" y="2771248"/>
            <a:ext cx="955510" cy="113344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866" y="2769204"/>
            <a:ext cx="883769" cy="11376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904" y="2271028"/>
            <a:ext cx="559009" cy="23144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153701" y="3973841"/>
            <a:ext cx="64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Gino </a:t>
            </a:r>
            <a:r>
              <a:rPr lang="en-US" sz="1000" dirty="0" err="1"/>
              <a:t>Hrkac</a:t>
            </a:r>
            <a:endParaRPr lang="en-US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4422729" y="3941050"/>
            <a:ext cx="66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Dan </a:t>
            </a:r>
            <a:r>
              <a:rPr lang="en-US" sz="1000" dirty="0" err="1"/>
              <a:t>Hewak</a:t>
            </a:r>
            <a:endParaRPr lang="en-US" sz="10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939" y="2264311"/>
            <a:ext cx="869226" cy="23053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421257" y="3954276"/>
            <a:ext cx="82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Moritz </a:t>
            </a:r>
            <a:r>
              <a:rPr lang="en-US" sz="1000" dirty="0" err="1"/>
              <a:t>Riede</a:t>
            </a:r>
            <a:endParaRPr lang="en-US" sz="1000" dirty="0"/>
          </a:p>
        </p:txBody>
      </p:sp>
      <p:sp>
        <p:nvSpPr>
          <p:cNvPr id="62" name="TextBox 61"/>
          <p:cNvSpPr txBox="1"/>
          <p:nvPr/>
        </p:nvSpPr>
        <p:spPr>
          <a:xfrm>
            <a:off x="7828219" y="3954276"/>
            <a:ext cx="701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Hazel </a:t>
            </a:r>
            <a:r>
              <a:rPr lang="en-US" sz="1000" dirty="0" err="1"/>
              <a:t>Assender</a:t>
            </a:r>
            <a:endParaRPr lang="en-US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8787923" y="3941050"/>
            <a:ext cx="79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Martin </a:t>
            </a:r>
            <a:r>
              <a:rPr lang="en-US" sz="1000" dirty="0"/>
              <a:t>Castell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673942" y="3930248"/>
            <a:ext cx="89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Bhaskar</a:t>
            </a:r>
            <a:r>
              <a:rPr lang="en-US" sz="1000" dirty="0"/>
              <a:t> </a:t>
            </a:r>
            <a:r>
              <a:rPr lang="en-US" sz="1000" dirty="0" err="1"/>
              <a:t>Choubey</a:t>
            </a:r>
            <a:endParaRPr lang="en-US" sz="10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899" y="2119040"/>
            <a:ext cx="491312" cy="50126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82373" y="2756984"/>
            <a:ext cx="1147711" cy="1147711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182373" y="3973841"/>
            <a:ext cx="80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 David Wright</a:t>
            </a:r>
          </a:p>
        </p:txBody>
      </p:sp>
      <p:sp>
        <p:nvSpPr>
          <p:cNvPr id="68" name="AutoShape 2" descr="Képtalálat a következőre: „harish bhaskaran photo”"/>
          <p:cNvSpPr>
            <a:spLocks noChangeAspect="1" noChangeArrowheads="1"/>
          </p:cNvSpPr>
          <p:nvPr/>
        </p:nvSpPr>
        <p:spPr bwMode="auto">
          <a:xfrm>
            <a:off x="6439442" y="2379580"/>
            <a:ext cx="1077081" cy="4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100" dirty="0"/>
              <a:t>Principal Investigator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84727" y="2795416"/>
            <a:ext cx="1197597" cy="117121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430053" y="3973841"/>
            <a:ext cx="730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Harish </a:t>
            </a:r>
          </a:p>
          <a:p>
            <a:r>
              <a:rPr lang="en-US" sz="1000" dirty="0"/>
              <a:t>Bhaskaran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28FB6-51E3-9B48-81E0-436764F19DA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976671" y="541160"/>
            <a:ext cx="1092953" cy="6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6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06" y="5459506"/>
            <a:ext cx="4675094" cy="139849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50347" y="1761565"/>
            <a:ext cx="1094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25694"/>
                </a:solidFill>
                <a:latin typeface="+mj-lt"/>
              </a:rPr>
              <a:t>Project </a:t>
            </a:r>
            <a:r>
              <a:rPr lang="hu-HU" sz="2000" dirty="0" err="1">
                <a:solidFill>
                  <a:srgbClr val="025694"/>
                </a:solidFill>
                <a:latin typeface="+mj-lt"/>
              </a:rPr>
              <a:t>official</a:t>
            </a:r>
            <a:r>
              <a:rPr lang="hu-HU" sz="2000" dirty="0">
                <a:solidFill>
                  <a:srgbClr val="025694"/>
                </a:solidFill>
                <a:latin typeface="+mj-lt"/>
              </a:rPr>
              <a:t> start-</a:t>
            </a:r>
            <a:r>
              <a:rPr lang="hu-HU" sz="2000" dirty="0" err="1">
                <a:solidFill>
                  <a:srgbClr val="025694"/>
                </a:solidFill>
                <a:latin typeface="+mj-lt"/>
              </a:rPr>
              <a:t>date</a:t>
            </a:r>
            <a:r>
              <a:rPr lang="hu-HU" sz="2000" dirty="0">
                <a:solidFill>
                  <a:srgbClr val="025694"/>
                </a:solidFill>
                <a:latin typeface="+mj-lt"/>
              </a:rPr>
              <a:t>: 1st May 2015</a:t>
            </a:r>
          </a:p>
        </p:txBody>
      </p:sp>
      <p:sp>
        <p:nvSpPr>
          <p:cNvPr id="5" name="Oval 4"/>
          <p:cNvSpPr/>
          <p:nvPr/>
        </p:nvSpPr>
        <p:spPr>
          <a:xfrm>
            <a:off x="308182" y="4125502"/>
            <a:ext cx="2235740" cy="2235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 efforts well underway</a:t>
            </a:r>
          </a:p>
        </p:txBody>
      </p:sp>
      <p:sp>
        <p:nvSpPr>
          <p:cNvPr id="7" name="Oval 6"/>
          <p:cNvSpPr/>
          <p:nvPr/>
        </p:nvSpPr>
        <p:spPr>
          <a:xfrm>
            <a:off x="2540087" y="3031586"/>
            <a:ext cx="2098623" cy="20986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Recruitment of PDRAs</a:t>
            </a:r>
          </a:p>
        </p:txBody>
      </p:sp>
      <p:sp>
        <p:nvSpPr>
          <p:cNvPr id="8" name="Oval 7"/>
          <p:cNvSpPr/>
          <p:nvPr/>
        </p:nvSpPr>
        <p:spPr>
          <a:xfrm>
            <a:off x="4730678" y="2177754"/>
            <a:ext cx="2098623" cy="209862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partners well integrated</a:t>
            </a:r>
          </a:p>
        </p:txBody>
      </p:sp>
      <p:sp>
        <p:nvSpPr>
          <p:cNvPr id="9" name="Oval 8"/>
          <p:cNvSpPr/>
          <p:nvPr/>
        </p:nvSpPr>
        <p:spPr>
          <a:xfrm>
            <a:off x="6978241" y="1745486"/>
            <a:ext cx="2098623" cy="20986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Exciting science</a:t>
            </a:r>
          </a:p>
        </p:txBody>
      </p:sp>
      <p:sp>
        <p:nvSpPr>
          <p:cNvPr id="10" name="Oval 9"/>
          <p:cNvSpPr/>
          <p:nvPr/>
        </p:nvSpPr>
        <p:spPr>
          <a:xfrm>
            <a:off x="9374744" y="1495833"/>
            <a:ext cx="2098623" cy="20986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Upscaling focus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10EB4-BE27-B940-8E9B-1FD8F83EFCAE}"/>
              </a:ext>
            </a:extLst>
          </p:cNvPr>
          <p:cNvSpPr txBox="1"/>
          <p:nvPr/>
        </p:nvSpPr>
        <p:spPr>
          <a:xfrm>
            <a:off x="2840305" y="5561059"/>
            <a:ext cx="135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2015-16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3E08E6-4F02-0447-B9B2-B547AD0298D4}"/>
              </a:ext>
            </a:extLst>
          </p:cNvPr>
          <p:cNvSpPr txBox="1"/>
          <p:nvPr/>
        </p:nvSpPr>
        <p:spPr>
          <a:xfrm>
            <a:off x="4730678" y="4580574"/>
            <a:ext cx="135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2016-17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6868E-ED76-954D-968E-7CB6E8CED06F}"/>
              </a:ext>
            </a:extLst>
          </p:cNvPr>
          <p:cNvSpPr txBox="1"/>
          <p:nvPr/>
        </p:nvSpPr>
        <p:spPr>
          <a:xfrm>
            <a:off x="6680361" y="3842059"/>
            <a:ext cx="135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2016-18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C41D6-C0A8-A24A-AE22-E58BE1266D95}"/>
              </a:ext>
            </a:extLst>
          </p:cNvPr>
          <p:cNvSpPr txBox="1"/>
          <p:nvPr/>
        </p:nvSpPr>
        <p:spPr>
          <a:xfrm>
            <a:off x="8839586" y="3441258"/>
            <a:ext cx="135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2018-19</a:t>
            </a:r>
          </a:p>
        </p:txBody>
      </p:sp>
    </p:spTree>
    <p:extLst>
      <p:ext uri="{BB962C8B-B14F-4D97-AF65-F5344CB8AC3E}">
        <p14:creationId xmlns:p14="http://schemas.microsoft.com/office/powerpoint/2010/main" val="167209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6258" y="486444"/>
            <a:ext cx="978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Flexible Phase Change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519017"/>
            <a:ext cx="1024954" cy="15374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992417" y="1267063"/>
            <a:ext cx="4950793" cy="3100805"/>
            <a:chOff x="71150" y="2033858"/>
            <a:chExt cx="5561980" cy="39000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293" y="2033858"/>
              <a:ext cx="2890837" cy="31477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2624" y="5287606"/>
              <a:ext cx="3326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b="1" i="1" dirty="0">
                <a:latin typeface="Palatino Linotype" panose="02040502050505030304" pitchFamily="18" charset="0"/>
              </a:endParaRPr>
            </a:p>
            <a:p>
              <a:r>
                <a:rPr lang="en-GB" sz="1200" b="1" i="1" dirty="0">
                  <a:latin typeface="Palatino Linotype" panose="02040502050505030304" pitchFamily="18" charset="0"/>
                </a:rPr>
                <a:t>Syed Ghazi Sarwat </a:t>
              </a:r>
              <a:r>
                <a:rPr lang="en-GB" sz="1200" i="1" dirty="0">
                  <a:latin typeface="Palatino Linotype" panose="02040502050505030304" pitchFamily="18" charset="0"/>
                </a:rPr>
                <a:t> et al. </a:t>
              </a:r>
              <a:r>
                <a:rPr lang="fr-FR" sz="1200" i="1" dirty="0" err="1">
                  <a:latin typeface="Palatino Linotype" panose="02040502050505030304" pitchFamily="18" charset="0"/>
                </a:rPr>
                <a:t>Nanoletters</a:t>
              </a:r>
              <a:r>
                <a:rPr lang="fr-FR" sz="1200" i="1" dirty="0">
                  <a:latin typeface="Palatino Linotype" panose="02040502050505030304" pitchFamily="18" charset="0"/>
                </a:rPr>
                <a:t> </a:t>
              </a:r>
              <a:r>
                <a:rPr lang="fr-FR" sz="1200" dirty="0">
                  <a:latin typeface="Palatino Linotype" panose="02040502050505030304" pitchFamily="18" charset="0"/>
                </a:rPr>
                <a:t>17</a:t>
              </a:r>
              <a:r>
                <a:rPr lang="fr-FR" sz="1200" i="1" dirty="0">
                  <a:latin typeface="Palatino Linotype" panose="02040502050505030304" pitchFamily="18" charset="0"/>
                </a:rPr>
                <a:t>, (2017)</a:t>
              </a:r>
              <a:endParaRPr lang="en-GB" sz="1200" i="1" dirty="0">
                <a:latin typeface="Palatino Linotype" panose="02040502050505030304" pitchFamily="18" charset="0"/>
              </a:endParaRPr>
            </a:p>
            <a:p>
              <a:endParaRPr lang="en-GB" sz="1200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21" t="4474"/>
            <a:stretch/>
          </p:blipFill>
          <p:spPr>
            <a:xfrm>
              <a:off x="71150" y="3522620"/>
              <a:ext cx="2537278" cy="1945146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8" r="-1" b="56986"/>
          <a:stretch/>
        </p:blipFill>
        <p:spPr>
          <a:xfrm>
            <a:off x="7335775" y="1137832"/>
            <a:ext cx="1831798" cy="131288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5334" r="23608" b="45141"/>
          <a:stretch/>
        </p:blipFill>
        <p:spPr>
          <a:xfrm>
            <a:off x="971491" y="2101302"/>
            <a:ext cx="5410200" cy="30930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90165" y="6562828"/>
            <a:ext cx="2645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i="1" dirty="0">
                <a:latin typeface="Palatino Linotype" panose="02040502050505030304" pitchFamily="18" charset="0"/>
              </a:rPr>
              <a:t>Syed Ghazi </a:t>
            </a:r>
            <a:r>
              <a:rPr lang="en-GB" sz="1200" i="1" dirty="0">
                <a:latin typeface="Palatino Linotype" panose="02040502050505030304" pitchFamily="18" charset="0"/>
              </a:rPr>
              <a:t>et al. </a:t>
            </a:r>
            <a:r>
              <a:rPr lang="en-GB" sz="1200" i="1" dirty="0" err="1">
                <a:latin typeface="Palatino Linotype" panose="02040502050505030304" pitchFamily="18" charset="0"/>
              </a:rPr>
              <a:t>Nanoletters</a:t>
            </a:r>
            <a:r>
              <a:rPr lang="en-GB" sz="1200" i="1" dirty="0">
                <a:latin typeface="Palatino Linotype" panose="02040502050505030304" pitchFamily="18" charset="0"/>
              </a:rPr>
              <a:t>, 18 2018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2235486" y="302600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Syed Ghazi</a:t>
            </a:r>
          </a:p>
          <a:p>
            <a:pPr algn="ctr"/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3"/>
          <a:stretch/>
        </p:blipFill>
        <p:spPr>
          <a:xfrm>
            <a:off x="1392972" y="5149177"/>
            <a:ext cx="4439663" cy="130936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92972" y="5149177"/>
            <a:ext cx="2279143" cy="163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6696172" y="1998887"/>
            <a:ext cx="1116807" cy="162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3" name="Kép 3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06" y="5459506"/>
            <a:ext cx="4675094" cy="139849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7455" y="1679975"/>
            <a:ext cx="4651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Stress &amp; Strain Metrology at the Nanoscale</a:t>
            </a:r>
          </a:p>
        </p:txBody>
      </p:sp>
      <p:pic>
        <p:nvPicPr>
          <p:cNvPr id="18" name="Kép 1">
            <a:extLst>
              <a:ext uri="{FF2B5EF4-FFF2-40B4-BE49-F238E27FC236}">
                <a16:creationId xmlns:a16="http://schemas.microsoft.com/office/drawing/2014/main" id="{7FE21EF1-CA5E-CE45-8637-CE7674990A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AA423BC-4FB1-47A0-97A3-C5E42741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644" y="4279581"/>
            <a:ext cx="3648972" cy="2583289"/>
          </a:xfrm>
          <a:prstGeom prst="rect">
            <a:avLst/>
          </a:prstGeom>
        </p:spPr>
      </p:pic>
      <p:pic>
        <p:nvPicPr>
          <p:cNvPr id="17" name="Picture 17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F5FCBE88-63FD-4A20-991F-978453698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645" y="1703280"/>
            <a:ext cx="3605841" cy="2761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23860" y="1515363"/>
            <a:ext cx="978030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n-GB" dirty="0"/>
              <a:t>Printed conducting polymer based </a:t>
            </a:r>
            <a:r>
              <a:rPr lang="en-GB" dirty="0" err="1"/>
              <a:t>chemiresistors</a:t>
            </a:r>
            <a:r>
              <a:rPr lang="en-GB" dirty="0"/>
              <a:t> approach detection of  1.6 ppm for ammonia gas.  </a:t>
            </a:r>
            <a:r>
              <a:rPr lang="en-GB" b="1" dirty="0">
                <a:solidFill>
                  <a:srgbClr val="0070C0"/>
                </a:solidFill>
              </a:rPr>
              <a:t> 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90" y="2144164"/>
            <a:ext cx="3036435" cy="30510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53790" y="669050"/>
            <a:ext cx="978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Flexible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Chemresistor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Sensors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1" y="3669671"/>
            <a:ext cx="1187694" cy="1786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713" y="5567690"/>
            <a:ext cx="234362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/>
              <a:t>Nipho</a:t>
            </a:r>
            <a:r>
              <a:rPr lang="en-US" dirty="0"/>
              <a:t> Mkhize (</a:t>
            </a:r>
            <a:r>
              <a:rPr lang="en-US" dirty="0" err="1"/>
              <a:t>Bhaskaran</a:t>
            </a:r>
            <a:r>
              <a:rPr lang="en-US" dirty="0"/>
              <a:t> Group) &amp; Krish Murugappan (Castell Group)</a:t>
            </a:r>
            <a:endParaRPr lang="en-US">
              <a:cs typeface="Calibri" panose="020F0502020204030204"/>
            </a:endParaRP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pic>
        <p:nvPicPr>
          <p:cNvPr id="2" name="Picture 2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BE7EC19-E7A3-4450-9C4D-F936EE26A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47" y="2158581"/>
            <a:ext cx="1266825" cy="139065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52C101C-FB29-4CEE-806C-2675AFFEC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097" y="2155525"/>
            <a:ext cx="2628900" cy="1943100"/>
          </a:xfrm>
          <a:prstGeom prst="rect">
            <a:avLst/>
          </a:prstGeom>
        </p:spPr>
      </p:pic>
      <p:pic>
        <p:nvPicPr>
          <p:cNvPr id="12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434753D2-FAE0-4FB4-B2FA-3A5334893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6541" y="4234223"/>
            <a:ext cx="1672806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6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307529"/>
            <a:ext cx="3427386" cy="11437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60670" y="3901581"/>
            <a:ext cx="1625125" cy="1955345"/>
            <a:chOff x="94014" y="4410191"/>
            <a:chExt cx="1625125" cy="195534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6912" r="12243" b="9524"/>
            <a:stretch/>
          </p:blipFill>
          <p:spPr>
            <a:xfrm>
              <a:off x="278314" y="4410191"/>
              <a:ext cx="1256530" cy="162612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014" y="6057759"/>
              <a:ext cx="1625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cs typeface="Times New Roman" panose="02020603050405020304" pitchFamily="18" charset="0"/>
                </a:rPr>
                <a:t>Nathan Youngblood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7751" y="1264295"/>
            <a:ext cx="11334455" cy="3252754"/>
            <a:chOff x="577751" y="1461889"/>
            <a:chExt cx="11334455" cy="3252754"/>
          </a:xfrm>
        </p:grpSpPr>
        <p:grpSp>
          <p:nvGrpSpPr>
            <p:cNvPr id="26" name="Group 25"/>
            <p:cNvGrpSpPr/>
            <p:nvPr/>
          </p:nvGrpSpPr>
          <p:grpSpPr>
            <a:xfrm>
              <a:off x="4859575" y="1461889"/>
              <a:ext cx="7052631" cy="3252754"/>
              <a:chOff x="4859575" y="1175023"/>
              <a:chExt cx="7052631" cy="32527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37" t="7985" r="26930" b="16822"/>
              <a:stretch/>
            </p:blipFill>
            <p:spPr>
              <a:xfrm rot="5400000">
                <a:off x="9501097" y="1431878"/>
                <a:ext cx="2583642" cy="217978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673629" y="3813589"/>
                <a:ext cx="2238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Compatible with curved and flexible glass</a:t>
                </a: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4859575" y="1175023"/>
                <a:ext cx="4419983" cy="3252754"/>
                <a:chOff x="4859575" y="1175023"/>
                <a:chExt cx="4419983" cy="3252754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59575" y="1175023"/>
                  <a:ext cx="4419983" cy="2938527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4935061" y="3843002"/>
                  <a:ext cx="2238577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/>
                    <a:t>Amorphous</a:t>
                  </a:r>
                </a:p>
                <a:p>
                  <a:pPr algn="ctr"/>
                  <a:r>
                    <a:rPr lang="en-GB" sz="1600" dirty="0"/>
                    <a:t>(</a:t>
                  </a:r>
                  <a:r>
                    <a:rPr lang="en-GB" sz="1600" b="1" dirty="0"/>
                    <a:t>low</a:t>
                  </a:r>
                  <a:r>
                    <a:rPr lang="en-GB" sz="1600" dirty="0"/>
                    <a:t> infrared transfer)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040981" y="3843002"/>
                  <a:ext cx="2238577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/>
                    <a:t>Crystalline</a:t>
                  </a:r>
                </a:p>
                <a:p>
                  <a:pPr algn="ctr"/>
                  <a:r>
                    <a:rPr lang="en-GB" sz="1600" dirty="0"/>
                    <a:t>(</a:t>
                  </a:r>
                  <a:r>
                    <a:rPr lang="en-GB" sz="1600" b="1" dirty="0"/>
                    <a:t>high</a:t>
                  </a:r>
                  <a:r>
                    <a:rPr lang="en-GB" sz="1600" dirty="0"/>
                    <a:t> infrared transfer)</a:t>
                  </a:r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577751" y="2578575"/>
              <a:ext cx="407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Smart glazing only 250 nm total thickness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302734" y="4709264"/>
            <a:ext cx="3299793" cy="2062926"/>
            <a:chOff x="7232807" y="4763054"/>
            <a:chExt cx="3299793" cy="2062926"/>
          </a:xfrm>
        </p:grpSpPr>
        <p:sp>
          <p:nvSpPr>
            <p:cNvPr id="70" name="Rounded Rectangle 69"/>
            <p:cNvSpPr/>
            <p:nvPr/>
          </p:nvSpPr>
          <p:spPr>
            <a:xfrm>
              <a:off x="7232807" y="4763054"/>
              <a:ext cx="3299793" cy="2062926"/>
            </a:xfrm>
            <a:prstGeom prst="roundRect">
              <a:avLst>
                <a:gd name="adj" fmla="val 57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7441492" y="4878846"/>
              <a:ext cx="3004413" cy="1912442"/>
              <a:chOff x="7441492" y="4878846"/>
              <a:chExt cx="3004413" cy="1912442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7441492" y="4878846"/>
                <a:ext cx="3004413" cy="1912442"/>
                <a:chOff x="7583178" y="4878846"/>
                <a:chExt cx="3004413" cy="1912442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177"/>
                <a:stretch/>
              </p:blipFill>
              <p:spPr>
                <a:xfrm>
                  <a:off x="8051532" y="4964656"/>
                  <a:ext cx="2006776" cy="1823417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54822" y="4878846"/>
                  <a:ext cx="932769" cy="1042506"/>
                </a:xfrm>
                <a:prstGeom prst="rect">
                  <a:avLst/>
                </a:prstGeom>
              </p:spPr>
            </p:pic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7583178" y="5333072"/>
                  <a:ext cx="2072246" cy="643609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H="1">
                  <a:off x="7648648" y="5516325"/>
                  <a:ext cx="2065550" cy="641530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376" r="77918"/>
                <a:stretch/>
              </p:blipFill>
              <p:spPr>
                <a:xfrm>
                  <a:off x="8157471" y="4962329"/>
                  <a:ext cx="335047" cy="1828959"/>
                </a:xfrm>
                <a:prstGeom prst="rect">
                  <a:avLst/>
                </a:prstGeom>
              </p:spPr>
            </p:pic>
            <p:cxnSp>
              <p:nvCxnSpPr>
                <p:cNvPr id="51" name="Straight Arrow Connector 50"/>
                <p:cNvCxnSpPr/>
                <p:nvPr/>
              </p:nvCxnSpPr>
              <p:spPr>
                <a:xfrm flipH="1">
                  <a:off x="8248214" y="5673251"/>
                  <a:ext cx="303680" cy="94319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flipH="1">
                  <a:off x="8253081" y="5877012"/>
                  <a:ext cx="303680" cy="94319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TextBox 64"/>
              <p:cNvSpPr txBox="1"/>
              <p:nvPr/>
            </p:nvSpPr>
            <p:spPr>
              <a:xfrm>
                <a:off x="9559246" y="5713029"/>
                <a:ext cx="7733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/>
                  <a:t>Winter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577052" y="4709264"/>
            <a:ext cx="3299793" cy="2062926"/>
            <a:chOff x="3507125" y="4763054"/>
            <a:chExt cx="3299793" cy="2062926"/>
          </a:xfrm>
        </p:grpSpPr>
        <p:sp>
          <p:nvSpPr>
            <p:cNvPr id="69" name="Rounded Rectangle 68"/>
            <p:cNvSpPr/>
            <p:nvPr/>
          </p:nvSpPr>
          <p:spPr>
            <a:xfrm>
              <a:off x="3507125" y="4763054"/>
              <a:ext cx="3299793" cy="2062926"/>
            </a:xfrm>
            <a:prstGeom prst="roundRect">
              <a:avLst>
                <a:gd name="adj" fmla="val 57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3626207" y="4894087"/>
              <a:ext cx="2990595" cy="1886697"/>
              <a:chOff x="3626207" y="4894087"/>
              <a:chExt cx="2990595" cy="1886697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3626207" y="4894087"/>
                <a:ext cx="2990595" cy="1886697"/>
                <a:chOff x="3275252" y="4894087"/>
                <a:chExt cx="2990595" cy="1886697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177"/>
                <a:stretch/>
              </p:blipFill>
              <p:spPr>
                <a:xfrm>
                  <a:off x="3743606" y="4954152"/>
                  <a:ext cx="2006776" cy="1823417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39175" y="4894087"/>
                  <a:ext cx="926672" cy="1012024"/>
                </a:xfrm>
                <a:prstGeom prst="rect">
                  <a:avLst/>
                </a:prstGeom>
              </p:spPr>
            </p:pic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3275252" y="5322568"/>
                  <a:ext cx="2072246" cy="643609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4157128" y="5505821"/>
                  <a:ext cx="1249144" cy="387966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4157127" y="5886299"/>
                  <a:ext cx="1337841" cy="518177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376" r="77918"/>
                <a:stretch/>
              </p:blipFill>
              <p:spPr>
                <a:xfrm>
                  <a:off x="3849545" y="4951825"/>
                  <a:ext cx="335047" cy="1828959"/>
                </a:xfrm>
                <a:prstGeom prst="rect">
                  <a:avLst/>
                </a:prstGeom>
              </p:spPr>
            </p:pic>
            <p:cxnSp>
              <p:nvCxnSpPr>
                <p:cNvPr id="60" name="Straight Arrow Connector 59"/>
                <p:cNvCxnSpPr/>
                <p:nvPr/>
              </p:nvCxnSpPr>
              <p:spPr>
                <a:xfrm flipH="1">
                  <a:off x="3940288" y="5662747"/>
                  <a:ext cx="303680" cy="94319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TextBox 65"/>
              <p:cNvSpPr txBox="1"/>
              <p:nvPr/>
            </p:nvSpPr>
            <p:spPr>
              <a:xfrm>
                <a:off x="5704023" y="5707087"/>
                <a:ext cx="902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b="1" dirty="0"/>
                  <a:t>Summer</a:t>
                </a:r>
              </a:p>
            </p:txBody>
          </p:sp>
        </p:grpSp>
      </p:grpSp>
      <p:sp>
        <p:nvSpPr>
          <p:cNvPr id="73" name="Arc 72"/>
          <p:cNvSpPr/>
          <p:nvPr/>
        </p:nvSpPr>
        <p:spPr>
          <a:xfrm flipH="1">
            <a:off x="4591094" y="4346450"/>
            <a:ext cx="873792" cy="514016"/>
          </a:xfrm>
          <a:prstGeom prst="arc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Arc 73"/>
          <p:cNvSpPr/>
          <p:nvPr/>
        </p:nvSpPr>
        <p:spPr>
          <a:xfrm>
            <a:off x="8776513" y="4351129"/>
            <a:ext cx="824002" cy="514016"/>
          </a:xfrm>
          <a:prstGeom prst="arc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8EFD51-1402-134A-8F40-97638496B86F}"/>
              </a:ext>
            </a:extLst>
          </p:cNvPr>
          <p:cNvSpPr txBox="1"/>
          <p:nvPr/>
        </p:nvSpPr>
        <p:spPr>
          <a:xfrm>
            <a:off x="4453790" y="669050"/>
            <a:ext cx="978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Bistable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Smart Glazing</a:t>
            </a:r>
          </a:p>
        </p:txBody>
      </p:sp>
    </p:spTree>
    <p:extLst>
      <p:ext uri="{BB962C8B-B14F-4D97-AF65-F5344CB8AC3E}">
        <p14:creationId xmlns:p14="http://schemas.microsoft.com/office/powerpoint/2010/main" val="266920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0037" y="365764"/>
            <a:ext cx="738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ea typeface="Times New Roman" charset="0"/>
                <a:cs typeface="Times New Roman" charset="0"/>
              </a:rPr>
              <a:t>Flexible Memory Characterization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1" y="1133254"/>
            <a:ext cx="767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Phase-change memories for flexible and plastic substrates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5132" y="1665842"/>
            <a:ext cx="4521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Ongoing project with </a:t>
            </a:r>
            <a:r>
              <a:rPr lang="en-GB" sz="2000" dirty="0" err="1"/>
              <a:t>PragmatIC</a:t>
            </a:r>
            <a:r>
              <a:rPr lang="en-GB" sz="2000" dirty="0"/>
              <a:t> Ltd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Exeter and Southampton WAFT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WORM and RW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GST and novel high-Tc compositions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6040"/>
          <a:stretch/>
        </p:blipFill>
        <p:spPr>
          <a:xfrm>
            <a:off x="6169541" y="3508808"/>
            <a:ext cx="4611775" cy="31635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19574" y="3769610"/>
            <a:ext cx="185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GST-225, 15 min 250</a:t>
            </a:r>
            <a:r>
              <a:rPr lang="en-GB" baseline="30000" dirty="0"/>
              <a:t>0</a:t>
            </a:r>
            <a:r>
              <a:rPr lang="en-GB" dirty="0"/>
              <a:t>C anneal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92428" y="3885101"/>
            <a:ext cx="3769990" cy="2706826"/>
            <a:chOff x="368428" y="3604764"/>
            <a:chExt cx="3769990" cy="27068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428" y="3604764"/>
              <a:ext cx="3769990" cy="270682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88945" y="3857637"/>
              <a:ext cx="2233698" cy="214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1" y="3319702"/>
            <a:ext cx="493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I-V curves show characteristic threshold switching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4022" y="3334152"/>
            <a:ext cx="461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XRD data shows high-Tc GST stable to &gt; 300</a:t>
            </a:r>
            <a:r>
              <a:rPr lang="en-GB" b="1" baseline="30000" dirty="0"/>
              <a:t>0</a:t>
            </a:r>
            <a:r>
              <a:rPr lang="en-GB" b="1" dirty="0"/>
              <a:t>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54" y="259309"/>
            <a:ext cx="959166" cy="1218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5" y="1754957"/>
            <a:ext cx="1344128" cy="640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115" y="1307404"/>
            <a:ext cx="1681899" cy="16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7" y="244313"/>
            <a:ext cx="2357379" cy="786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6324" y="351827"/>
            <a:ext cx="662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cs typeface="Times New Roman" panose="02020603050405020304" pitchFamily="18" charset="0"/>
              </a:rPr>
              <a:t>Flexible funding 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3246" y="151898"/>
            <a:ext cx="18831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ChAMP</a:t>
            </a:r>
          </a:p>
          <a:p>
            <a:pPr algn="ctr"/>
            <a:r>
              <a:rPr lang="en-GB" sz="11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Chalcogenide Advanced Manufacturing Partnership</a:t>
            </a:r>
          </a:p>
        </p:txBody>
      </p:sp>
      <p:sp>
        <p:nvSpPr>
          <p:cNvPr id="5" name="Cross 4"/>
          <p:cNvSpPr/>
          <p:nvPr/>
        </p:nvSpPr>
        <p:spPr>
          <a:xfrm>
            <a:off x="2553066" y="496706"/>
            <a:ext cx="295270" cy="295270"/>
          </a:xfrm>
          <a:prstGeom prst="plus">
            <a:avLst>
              <a:gd name="adj" fmla="val 4456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223870" y="4448578"/>
            <a:ext cx="3442861" cy="2000825"/>
            <a:chOff x="305931" y="2474621"/>
            <a:chExt cx="6986622" cy="40602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931" y="2474621"/>
              <a:ext cx="6986622" cy="406028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683499" y="2848123"/>
              <a:ext cx="61953" cy="3799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67788" y="3108897"/>
              <a:ext cx="4755346" cy="999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 dirty="0">
                  <a:cs typeface="Times New Roman" panose="02020603050405020304" pitchFamily="18" charset="0"/>
                </a:rPr>
                <a:t>Low loss phase-change material</a:t>
              </a:r>
            </a:p>
            <a:p>
              <a:pPr algn="ctr"/>
              <a:r>
                <a:rPr lang="en-GB" sz="1300" dirty="0">
                  <a:cs typeface="Times New Roman" panose="02020603050405020304" pitchFamily="18" charset="0"/>
                </a:rPr>
                <a:t>on photonic waveguide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9425" y="4410191"/>
            <a:ext cx="4766899" cy="2109233"/>
            <a:chOff x="144101" y="3774452"/>
            <a:chExt cx="5104561" cy="22586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609" y="3774452"/>
              <a:ext cx="1352705" cy="174130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6912" r="12243" b="9524"/>
            <a:stretch/>
          </p:blipFill>
          <p:spPr>
            <a:xfrm>
              <a:off x="239287" y="3774452"/>
              <a:ext cx="1345536" cy="174130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" t="3577" r="8272" b="22534"/>
            <a:stretch/>
          </p:blipFill>
          <p:spPr>
            <a:xfrm>
              <a:off x="1909427" y="3774452"/>
              <a:ext cx="1341578" cy="17329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4101" y="5538724"/>
              <a:ext cx="1535902" cy="49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Nathan Youngblood</a:t>
              </a:r>
            </a:p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University of Oxford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2266" y="5538724"/>
              <a:ext cx="1535901" cy="49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Zengguang Cheng</a:t>
              </a:r>
            </a:p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University of Oxford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55265" y="5538724"/>
              <a:ext cx="1993397" cy="49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Ioannis Zeimpekis</a:t>
              </a:r>
            </a:p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University of Southampton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8711" y="1354935"/>
            <a:ext cx="461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cs typeface="Times New Roman" panose="02020603050405020304" pitchFamily="18" charset="0"/>
              </a:rPr>
              <a:t>Project:</a:t>
            </a:r>
            <a:r>
              <a:rPr lang="en-GB" sz="2400" dirty="0">
                <a:cs typeface="Times New Roman" panose="02020603050405020304" pitchFamily="18" charset="0"/>
              </a:rPr>
              <a:t> “Optical routing using low-loss phase-change chalcogenides”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970471" y="903386"/>
            <a:ext cx="6865071" cy="3472555"/>
            <a:chOff x="4915949" y="903386"/>
            <a:chExt cx="6865071" cy="34725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949" y="903386"/>
              <a:ext cx="6865071" cy="347255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938006" y="1236887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latin typeface="+mj-lt"/>
                  <a:cs typeface="Times New Roman" panose="02020603050405020304" pitchFamily="18" charset="0"/>
                </a:rPr>
                <a:t>Sb</a:t>
              </a:r>
              <a:r>
                <a:rPr lang="en-GB" sz="2000" b="1" baseline="-25000" dirty="0">
                  <a:latin typeface="+mj-lt"/>
                  <a:cs typeface="Times New Roman" panose="02020603050405020304" pitchFamily="18" charset="0"/>
                </a:rPr>
                <a:t>2</a:t>
              </a:r>
              <a:r>
                <a:rPr lang="en-GB" sz="2000" b="1" dirty="0">
                  <a:latin typeface="+mj-lt"/>
                  <a:cs typeface="Times New Roman" panose="02020603050405020304" pitchFamily="18" charset="0"/>
                </a:rPr>
                <a:t>S</a:t>
              </a:r>
              <a:r>
                <a:rPr lang="en-GB" sz="2000" b="1" baseline="-25000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0419127" y="2822895"/>
              <a:ext cx="0" cy="2768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532640" y="2301109"/>
              <a:ext cx="2287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cs typeface="Times New Roman" panose="02020603050405020304" pitchFamily="18" charset="0"/>
                </a:rPr>
                <a:t>changing refractive index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773174" y="2639663"/>
              <a:ext cx="645953" cy="321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92400" y="3160796"/>
              <a:ext cx="2168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cs typeface="Times New Roman" panose="02020603050405020304" pitchFamily="18" charset="0"/>
                </a:rPr>
                <a:t>very low loss in near-IR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9773174" y="3452070"/>
              <a:ext cx="0" cy="15378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/>
            <a:srcRect t="26764" b="35740"/>
            <a:stretch/>
          </p:blipFill>
          <p:spPr>
            <a:xfrm>
              <a:off x="9243444" y="1614138"/>
              <a:ext cx="469433" cy="4571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30731" b="25718"/>
            <a:stretch/>
          </p:blipFill>
          <p:spPr>
            <a:xfrm>
              <a:off x="9243444" y="1393903"/>
              <a:ext cx="469433" cy="55756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9210907" y="1742378"/>
              <a:ext cx="1477537" cy="423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38" y="4437005"/>
            <a:ext cx="2786988" cy="22930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4838" y="2222569"/>
            <a:ext cx="4521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Postdoc-led collaborative project – funding of approx. £20k (WAFT-Champ)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Low-loss phase-change material screening for integrated photonics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Applications include: machine learning, optical routing, quantum computing, etc.</a:t>
            </a:r>
          </a:p>
        </p:txBody>
      </p:sp>
    </p:spTree>
    <p:extLst>
      <p:ext uri="{BB962C8B-B14F-4D97-AF65-F5344CB8AC3E}">
        <p14:creationId xmlns:p14="http://schemas.microsoft.com/office/powerpoint/2010/main" val="1657290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DA9CE96A-11C3-4C43-9678-E5F69853A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57" y="0"/>
            <a:ext cx="9183987" cy="688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52284A-CAF5-AD42-B6F4-3BF377376179}"/>
              </a:ext>
            </a:extLst>
          </p:cNvPr>
          <p:cNvSpPr txBox="1">
            <a:spLocks/>
          </p:cNvSpPr>
          <p:nvPr/>
        </p:nvSpPr>
        <p:spPr>
          <a:xfrm>
            <a:off x="1245857" y="3093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Kick-off meeting 2015</a:t>
            </a:r>
          </a:p>
        </p:txBody>
      </p:sp>
    </p:spTree>
    <p:extLst>
      <p:ext uri="{BB962C8B-B14F-4D97-AF65-F5344CB8AC3E}">
        <p14:creationId xmlns:p14="http://schemas.microsoft.com/office/powerpoint/2010/main" val="1909727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FT_IABM_ppt [Read-Only]" id="{EE02D1F0-4C23-4623-AB94-3A85A9E925A6}" vid="{E0E0BF6F-3507-45F2-8E23-F3F026D80C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WAFT_IABM_ppt</Template>
  <TotalTime>1641</TotalTime>
  <Words>591</Words>
  <Application>Microsoft Macintosh PowerPoint</Application>
  <PresentationFormat>Widescreen</PresentationFormat>
  <Paragraphs>123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Palatino Linotype</vt:lpstr>
      <vt:lpstr>Times New Roman</vt:lpstr>
      <vt:lpstr>Office-téma</vt:lpstr>
      <vt:lpstr>WAFT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attention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Annual Meeting</dc:title>
  <dc:creator>Harish Bhaskaran</dc:creator>
  <cp:lastModifiedBy>Harish Bhaskaran</cp:lastModifiedBy>
  <cp:revision>174</cp:revision>
  <dcterms:created xsi:type="dcterms:W3CDTF">2016-10-19T11:08:02Z</dcterms:created>
  <dcterms:modified xsi:type="dcterms:W3CDTF">2019-02-05T15:48:42Z</dcterms:modified>
</cp:coreProperties>
</file>